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68"/>
  </p:notesMasterIdLst>
  <p:sldIdLst>
    <p:sldId id="274" r:id="rId2"/>
    <p:sldId id="276" r:id="rId3"/>
    <p:sldId id="279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4" r:id="rId17"/>
    <p:sldId id="293" r:id="rId18"/>
    <p:sldId id="295" r:id="rId19"/>
    <p:sldId id="296" r:id="rId20"/>
    <p:sldId id="297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323" r:id="rId45"/>
    <p:sldId id="324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333" r:id="rId54"/>
    <p:sldId id="334" r:id="rId55"/>
    <p:sldId id="335" r:id="rId56"/>
    <p:sldId id="336" r:id="rId57"/>
    <p:sldId id="337" r:id="rId58"/>
    <p:sldId id="339" r:id="rId59"/>
    <p:sldId id="340" r:id="rId60"/>
    <p:sldId id="341" r:id="rId61"/>
    <p:sldId id="342" r:id="rId62"/>
    <p:sldId id="354" r:id="rId63"/>
    <p:sldId id="345" r:id="rId64"/>
    <p:sldId id="347" r:id="rId65"/>
    <p:sldId id="352" r:id="rId66"/>
    <p:sldId id="275" r:id="rId6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D9D9"/>
    <a:srgbClr val="E8E4E4"/>
    <a:srgbClr val="0079C1"/>
    <a:srgbClr val="177EC5"/>
    <a:srgbClr val="404040"/>
    <a:srgbClr val="F4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83397" autoAdjust="0"/>
  </p:normalViewPr>
  <p:slideViewPr>
    <p:cSldViewPr snapToGrid="0" snapToObjects="1">
      <p:cViewPr>
        <p:scale>
          <a:sx n="93" d="100"/>
          <a:sy n="93" d="100"/>
        </p:scale>
        <p:origin x="1005" y="45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-3858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DDA21E-28F9-429C-875C-CFE3ACB8D770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2B9C4-3265-4C64-80EB-D0107FD08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888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795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to slice? Who reads? Who writes? Which fields? When in the value stream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97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connections?</a:t>
            </a:r>
          </a:p>
          <a:p>
            <a:r>
              <a:rPr lang="en-US" dirty="0"/>
              <a:t>Licensing concerns?</a:t>
            </a:r>
          </a:p>
          <a:p>
            <a:r>
              <a:rPr lang="en-US" dirty="0"/>
              <a:t>Easy to change?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4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looming external deadlines? Are areas going to change? Any areas that are stable?</a:t>
            </a:r>
          </a:p>
          <a:p>
            <a:endParaRPr lang="en-US" dirty="0"/>
          </a:p>
          <a:p>
            <a:r>
              <a:rPr lang="en-US" dirty="0"/>
              <a:t>Is this a group that doesn't really know how they *should* work?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966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middle step of a process</a:t>
            </a:r>
          </a:p>
          <a:p>
            <a:r>
              <a:rPr lang="en-US" dirty="0"/>
              <a:t>Completely paper-based groups</a:t>
            </a:r>
          </a:p>
          <a:p>
            <a:r>
              <a:rPr lang="en-US" dirty="0"/>
              <a:t>Contentious areas</a:t>
            </a:r>
          </a:p>
          <a:p>
            <a:r>
              <a:rPr lang="en-US" dirty="0"/>
              <a:t>Cross-cutting concern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581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be initially more difficult. Some people may use two systems for a bit.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659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036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Dual-write</a:t>
            </a:r>
          </a:p>
          <a:p>
            <a:r>
              <a:rPr lang="en-US" dirty="0"/>
              <a:t>Modify read paths</a:t>
            </a:r>
          </a:p>
          <a:p>
            <a:r>
              <a:rPr lang="en-US" dirty="0"/>
              <a:t>Modify write paths</a:t>
            </a:r>
          </a:p>
          <a:p>
            <a:r>
              <a:rPr lang="en-US" dirty="0"/>
              <a:t>Remove old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303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408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Read-only screens. Removing buttons. Removing permissions. Manual processes harder.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498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simplest solution that still provides the base functionality required to be a complete 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275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7107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8930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936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for value-stream based divisions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9037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Better for end-of-process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845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Pick the most boring 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0837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8033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they developed on this platform?</a:t>
            </a:r>
          </a:p>
          <a:p>
            <a:r>
              <a:rPr lang="en-US" dirty="0"/>
              <a:t>Have they used source control?</a:t>
            </a:r>
          </a:p>
          <a:p>
            <a:r>
              <a:rPr lang="en-US" dirty="0"/>
              <a:t>Have they done CI?</a:t>
            </a:r>
          </a:p>
          <a:p>
            <a:r>
              <a:rPr lang="en-US" dirty="0"/>
              <a:t>Have they done CD?</a:t>
            </a:r>
          </a:p>
          <a:p>
            <a:r>
              <a:rPr lang="en-US" dirty="0"/>
              <a:t>Have they done Agile?</a:t>
            </a:r>
          </a:p>
          <a:p>
            <a:r>
              <a:rPr lang="en-US" dirty="0"/>
              <a:t>Have they done DevOps?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7065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what the old system does</a:t>
            </a:r>
          </a:p>
          <a:p>
            <a:r>
              <a:rPr lang="en-US" dirty="0"/>
              <a:t>Except its bugs</a:t>
            </a:r>
          </a:p>
          <a:p>
            <a:r>
              <a:rPr lang="en-US" dirty="0"/>
              <a:t>But maybe those bugs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2119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Mgmt</a:t>
            </a:r>
            <a:r>
              <a:rPr lang="en-US" dirty="0"/>
              <a:t> will want this to be the "new way"</a:t>
            </a:r>
          </a:p>
          <a:p>
            <a:r>
              <a:rPr lang="en-US" dirty="0"/>
              <a:t>Desire to solve all future "microservice" problems now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251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we've done it right, the users are happy, encouraged, and engaged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875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Inventory</a:t>
            </a:r>
          </a:p>
          <a:p>
            <a:r>
              <a:rPr lang="en-US" dirty="0"/>
              <a:t>Cycle time (one item)</a:t>
            </a:r>
          </a:p>
          <a:p>
            <a:r>
              <a:rPr lang="en-US" dirty="0"/>
              <a:t>Change over time (from one finished to the next)</a:t>
            </a:r>
          </a:p>
          <a:p>
            <a:r>
              <a:rPr lang="en-US" dirty="0"/>
              <a:t>Batch size</a:t>
            </a:r>
          </a:p>
          <a:p>
            <a:r>
              <a:rPr lang="en-US" dirty="0"/>
              <a:t>Defect rate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6631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Landscape may change as you replace services</a:t>
            </a:r>
          </a:p>
          <a:p>
            <a:r>
              <a:rPr lang="en-US" dirty="0"/>
              <a:t>Priorities may change from the business</a:t>
            </a:r>
          </a:p>
          <a:p>
            <a:r>
              <a:rPr lang="en-US" dirty="0"/>
              <a:t>Build vs. buy now in effect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646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Retired screens?</a:t>
            </a:r>
          </a:p>
          <a:p>
            <a:r>
              <a:rPr lang="en-US" dirty="0"/>
              <a:t>Retired tables?</a:t>
            </a:r>
          </a:p>
          <a:p>
            <a:r>
              <a:rPr lang="en-US" dirty="0"/>
              <a:t>Converted users?</a:t>
            </a:r>
          </a:p>
          <a:p>
            <a:r>
              <a:rPr lang="en-US" dirty="0"/>
              <a:t>Converted workflows?</a:t>
            </a:r>
          </a:p>
          <a:p>
            <a:r>
              <a:rPr lang="en-US" dirty="0"/>
              <a:t>Business metrics?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573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77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Anemic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769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to slice? Who reads? Who writes? Which fields? When in the value stream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798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Anemic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03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cross organizations and lead to composition which is a hard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8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to slice? Who reads? Who writes? Which fields? When in the value stream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219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 value vs. risk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058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36004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>
          <a:xfrm flipV="1">
            <a:off x="0" y="3431458"/>
            <a:ext cx="12192000" cy="34265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3431461"/>
            <a:ext cx="12192000" cy="1362075"/>
          </a:xfrm>
          <a:noFill/>
        </p:spPr>
        <p:txBody>
          <a:bodyPr anchor="ctr"/>
          <a:lstStyle>
            <a:lvl1pPr algn="ctr">
              <a:defRPr sz="4000" b="0" strike="noStrike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4099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>
          <a:xfrm flipV="1">
            <a:off x="0" y="3431458"/>
            <a:ext cx="12192000" cy="34265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3431461"/>
            <a:ext cx="12192000" cy="1362075"/>
          </a:xfrm>
          <a:noFill/>
        </p:spPr>
        <p:txBody>
          <a:bodyPr anchor="ctr"/>
          <a:lstStyle>
            <a:lvl1pPr algn="ctr">
              <a:defRPr sz="4000" b="0" strike="noStrike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505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C86A0B-2F92-4388-9A50-302DA8453D16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37A908-2FD3-49A3-890F-6D5FC6FE8C7C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81633D-ADF5-4CC3-901A-DF7071C25A74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AE5C92-FC45-4551-9E42-150902A2E10F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27826-FE08-4519-AB62-C200C8BA14AB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3BBBAD-8E0D-47D4-B741-9CBCC27DC5D1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1427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44DB1-568E-4964-A02F-CCDCEAA70EF3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66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12" r:id="rId8"/>
    <p:sldLayoutId id="2147483708" r:id="rId9"/>
    <p:sldLayoutId id="2147483709" r:id="rId10"/>
    <p:sldLayoutId id="2147483710" r:id="rId11"/>
    <p:sldLayoutId id="2147483711" r:id="rId12"/>
    <p:sldLayoutId id="2147483686" r:id="rId13"/>
    <p:sldLayoutId id="214748368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1.xml"/><Relationship Id="rId7" Type="http://schemas.openxmlformats.org/officeDocument/2006/relationships/image" Target="../media/image52.jpe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6.jpeg"/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502483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sz="6600" dirty="0"/>
              <a:t>Splitting the Monolith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934839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10" name="Picture 2" descr="http://storage.pardot.com/52582/22896/headspring_web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7" y="5025504"/>
            <a:ext cx="5162545" cy="93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087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blueprint">
            <a:extLst>
              <a:ext uri="{FF2B5EF4-FFF2-40B4-BE49-F238E27FC236}">
                <a16:creationId xmlns:a16="http://schemas.microsoft.com/office/drawing/2014/main" id="{950CF726-FB52-41E5-96DD-7053D40280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72"/>
          <a:stretch/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5792598" y="2875002"/>
            <a:ext cx="61113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1096007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335559" y="2875002"/>
            <a:ext cx="42699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Pilot</a:t>
            </a:r>
          </a:p>
        </p:txBody>
      </p:sp>
      <p:pic>
        <p:nvPicPr>
          <p:cNvPr id="8200" name="Picture 8" descr="Image result for 80s peugeot car">
            <a:extLst>
              <a:ext uri="{FF2B5EF4-FFF2-40B4-BE49-F238E27FC236}">
                <a16:creationId xmlns:a16="http://schemas.microsoft.com/office/drawing/2014/main" id="{DC0E3408-E2C2-42BE-A09A-B6992ABC3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991" y="1108024"/>
            <a:ext cx="7557009" cy="464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578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44268" y="2367171"/>
            <a:ext cx="61113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Phased Migration</a:t>
            </a:r>
          </a:p>
        </p:txBody>
      </p:sp>
      <p:pic>
        <p:nvPicPr>
          <p:cNvPr id="9218" name="Picture 2" descr="Image result for highway construction">
            <a:extLst>
              <a:ext uri="{FF2B5EF4-FFF2-40B4-BE49-F238E27FC236}">
                <a16:creationId xmlns:a16="http://schemas.microsoft.com/office/drawing/2014/main" id="{270D8004-007C-4ADB-8250-03EA1E94F9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3" r="20046"/>
          <a:stretch/>
        </p:blipFill>
        <p:spPr bwMode="auto">
          <a:xfrm>
            <a:off x="0" y="0"/>
            <a:ext cx="60442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049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mountain valley view">
            <a:extLst>
              <a:ext uri="{FF2B5EF4-FFF2-40B4-BE49-F238E27FC236}">
                <a16:creationId xmlns:a16="http://schemas.microsoft.com/office/drawing/2014/main" id="{508C2A20-1AE6-4A02-9EE7-8BBA6FBBB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764" y="0"/>
            <a:ext cx="5152236" cy="686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335559" y="2885164"/>
            <a:ext cx="61113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Perspective</a:t>
            </a:r>
          </a:p>
        </p:txBody>
      </p:sp>
    </p:spTree>
    <p:extLst>
      <p:ext uri="{BB962C8B-B14F-4D97-AF65-F5344CB8AC3E}">
        <p14:creationId xmlns:p14="http://schemas.microsoft.com/office/powerpoint/2010/main" val="2638245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B1332A-4987-47BE-B582-C46227AF5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325DEE-0341-4F3F-89E6-CCA49B99D34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Understand the What</a:t>
            </a:r>
          </a:p>
          <a:p>
            <a:endParaRPr lang="en-US" dirty="0"/>
          </a:p>
          <a:p>
            <a:r>
              <a:rPr lang="en-US" dirty="0"/>
              <a:t>Understand the Who</a:t>
            </a:r>
          </a:p>
          <a:p>
            <a:endParaRPr lang="en-US" dirty="0"/>
          </a:p>
          <a:p>
            <a:r>
              <a:rPr lang="en-US" dirty="0"/>
              <a:t>Understand the Why</a:t>
            </a:r>
          </a:p>
          <a:p>
            <a:endParaRPr lang="en-US" dirty="0"/>
          </a:p>
          <a:p>
            <a:r>
              <a:rPr lang="en-US" dirty="0"/>
              <a:t>Understand the When</a:t>
            </a:r>
          </a:p>
          <a:p>
            <a:endParaRPr lang="en-US" dirty="0"/>
          </a:p>
          <a:p>
            <a:r>
              <a:rPr lang="en-US" dirty="0"/>
              <a:t>Understand the How</a:t>
            </a:r>
          </a:p>
          <a:p>
            <a:endParaRPr lang="en-US" dirty="0"/>
          </a:p>
          <a:p>
            <a:r>
              <a:rPr lang="en-US" dirty="0"/>
              <a:t>…of everyone affected</a:t>
            </a:r>
          </a:p>
        </p:txBody>
      </p:sp>
      <p:pic>
        <p:nvPicPr>
          <p:cNvPr id="11266" name="Picture 2" descr="Entombment Michelangelo.jpg">
            <a:extLst>
              <a:ext uri="{FF2B5EF4-FFF2-40B4-BE49-F238E27FC236}">
                <a16:creationId xmlns:a16="http://schemas.microsoft.com/office/drawing/2014/main" id="{F973572A-2B35-4F32-B0B8-E95A0ADCD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385" y="788361"/>
            <a:ext cx="5243664" cy="570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43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7083438" y="2367171"/>
            <a:ext cx="507220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History Lessons</a:t>
            </a:r>
          </a:p>
        </p:txBody>
      </p:sp>
      <p:pic>
        <p:nvPicPr>
          <p:cNvPr id="12290" name="Picture 2" descr="https://upload.wikimedia.org/wikipedia/commons/thumb/7/7a/Charge_of_the_French_Cuirassiers_at_Waterloo.jpg/1280px-Charge_of_the_French_Cuirassiers_at_Waterloo.jpg">
            <a:extLst>
              <a:ext uri="{FF2B5EF4-FFF2-40B4-BE49-F238E27FC236}">
                <a16:creationId xmlns:a16="http://schemas.microsoft.com/office/drawing/2014/main" id="{EF13B3F6-0FB0-4E55-81E4-FAE2B43A5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7067"/>
            <a:ext cx="7083439" cy="444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654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406866" y="1859339"/>
            <a:ext cx="41609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Emotions will run high!</a:t>
            </a:r>
          </a:p>
        </p:txBody>
      </p:sp>
      <p:pic>
        <p:nvPicPr>
          <p:cNvPr id="14338" name="Picture 2" descr="Image result for inside out characters">
            <a:extLst>
              <a:ext uri="{FF2B5EF4-FFF2-40B4-BE49-F238E27FC236}">
                <a16:creationId xmlns:a16="http://schemas.microsoft.com/office/drawing/2014/main" id="{7E9D6445-DA54-40FA-9DA7-BAC2F5ABE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650" y="0"/>
            <a:ext cx="6864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294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cdn-media-2.lifehack.org/wp-content/files/2016/09/12041824/empathy.002.jpeg">
            <a:extLst>
              <a:ext uri="{FF2B5EF4-FFF2-40B4-BE49-F238E27FC236}">
                <a16:creationId xmlns:a16="http://schemas.microsoft.com/office/drawing/2014/main" id="{5D6DF250-9079-4D0C-9CD1-A71066721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572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348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58659-37D6-4EDA-A86B-E19BFDFCE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B69E0-7F56-4916-9A32-8FC29278B8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People</a:t>
            </a:r>
          </a:p>
          <a:p>
            <a:endParaRPr lang="en-US" dirty="0"/>
          </a:p>
          <a:p>
            <a:r>
              <a:rPr lang="en-US" dirty="0"/>
              <a:t>Process</a:t>
            </a:r>
          </a:p>
          <a:p>
            <a:endParaRPr lang="en-US" dirty="0"/>
          </a:p>
          <a:p>
            <a:r>
              <a:rPr lang="en-US" dirty="0"/>
              <a:t>Information</a:t>
            </a:r>
          </a:p>
          <a:p>
            <a:endParaRPr lang="en-US" dirty="0"/>
          </a:p>
          <a:p>
            <a:r>
              <a:rPr lang="en-US" dirty="0"/>
              <a:t>Technology</a:t>
            </a:r>
          </a:p>
        </p:txBody>
      </p:sp>
      <p:pic>
        <p:nvPicPr>
          <p:cNvPr id="21506" name="Picture 2" descr="Image result for cartography">
            <a:extLst>
              <a:ext uri="{FF2B5EF4-FFF2-40B4-BE49-F238E27FC236}">
                <a16:creationId xmlns:a16="http://schemas.microsoft.com/office/drawing/2014/main" id="{4344A0A8-F725-4167-9A1E-DB310F54DAE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963" y="1825625"/>
            <a:ext cx="512007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347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44268" y="2367171"/>
            <a:ext cx="61113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Mapping People</a:t>
            </a:r>
          </a:p>
        </p:txBody>
      </p:sp>
      <p:pic>
        <p:nvPicPr>
          <p:cNvPr id="15362" name="Picture 2" descr="Image result for company organization diagram">
            <a:extLst>
              <a:ext uri="{FF2B5EF4-FFF2-40B4-BE49-F238E27FC236}">
                <a16:creationId xmlns:a16="http://schemas.microsoft.com/office/drawing/2014/main" id="{7D2F3795-3423-4032-9F19-F141AD334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5343"/>
            <a:ext cx="6710974" cy="524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684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4108BC-81D9-4C58-9927-18E7E925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 Case Study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5F72C5-DE93-4A04-BAC3-8BBB5FE9EC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62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1119930" y="2367171"/>
            <a:ext cx="445874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Mapping Processes</a:t>
            </a:r>
          </a:p>
        </p:txBody>
      </p:sp>
      <p:pic>
        <p:nvPicPr>
          <p:cNvPr id="8" name="Picture 2" descr="Image result for value stream mapping book">
            <a:extLst>
              <a:ext uri="{FF2B5EF4-FFF2-40B4-BE49-F238E27FC236}">
                <a16:creationId xmlns:a16="http://schemas.microsoft.com/office/drawing/2014/main" id="{12555980-F074-4A4C-925B-441761A0E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027" y="0"/>
            <a:ext cx="4592973" cy="683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328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44268" y="2367171"/>
            <a:ext cx="61113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Mapping Information</a:t>
            </a:r>
          </a:p>
        </p:txBody>
      </p:sp>
      <p:pic>
        <p:nvPicPr>
          <p:cNvPr id="18436" name="Picture 4" descr="Image result for file folders stack">
            <a:extLst>
              <a:ext uri="{FF2B5EF4-FFF2-40B4-BE49-F238E27FC236}">
                <a16:creationId xmlns:a16="http://schemas.microsoft.com/office/drawing/2014/main" id="{FF371C70-99B4-4BAB-BE93-95694E5FF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753" y="2864557"/>
            <a:ext cx="2925515" cy="372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Image result for huge entity relationship diagram">
            <a:extLst>
              <a:ext uri="{FF2B5EF4-FFF2-40B4-BE49-F238E27FC236}">
                <a16:creationId xmlns:a16="http://schemas.microsoft.com/office/drawing/2014/main" id="{77C344E4-0AFE-4805-959F-CB527F569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" y="0"/>
            <a:ext cx="4451758" cy="338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9046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494951" y="2604410"/>
            <a:ext cx="44587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Mapping Technologies</a:t>
            </a:r>
          </a:p>
        </p:txBody>
      </p:sp>
      <p:pic>
        <p:nvPicPr>
          <p:cNvPr id="19458" name="Picture 2" descr="Image result for excel screen">
            <a:extLst>
              <a:ext uri="{FF2B5EF4-FFF2-40B4-BE49-F238E27FC236}">
                <a16:creationId xmlns:a16="http://schemas.microsoft.com/office/drawing/2014/main" id="{AC314E62-29BA-4ACF-8070-9F159A500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578" y="1346608"/>
            <a:ext cx="6536422" cy="408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143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2A9DD-B93D-4AFD-89FD-F6C2B434B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Cataloging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DD5AB-36E7-4D69-8E46-E664278E55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Applications/systems</a:t>
            </a:r>
          </a:p>
          <a:p>
            <a:endParaRPr lang="en-US" dirty="0"/>
          </a:p>
          <a:p>
            <a:r>
              <a:rPr lang="en-US" dirty="0"/>
              <a:t>Operations possible</a:t>
            </a:r>
          </a:p>
          <a:p>
            <a:endParaRPr lang="en-US" dirty="0"/>
          </a:p>
          <a:p>
            <a:r>
              <a:rPr lang="en-US" dirty="0"/>
              <a:t>Data read/written</a:t>
            </a:r>
          </a:p>
          <a:p>
            <a:endParaRPr lang="en-US" dirty="0"/>
          </a:p>
          <a:p>
            <a:r>
              <a:rPr lang="en-US" dirty="0"/>
              <a:t>Dependencies</a:t>
            </a:r>
          </a:p>
        </p:txBody>
      </p:sp>
      <p:pic>
        <p:nvPicPr>
          <p:cNvPr id="20482" name="Picture 2" descr="https://www.ndepend.com/Res/NDependBig08.png">
            <a:extLst>
              <a:ext uri="{FF2B5EF4-FFF2-40B4-BE49-F238E27FC236}">
                <a16:creationId xmlns:a16="http://schemas.microsoft.com/office/drawing/2014/main" id="{67F073F0-218A-4D8A-9E34-59B9399CA17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91829"/>
            <a:ext cx="5181600" cy="341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16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blueprint">
            <a:extLst>
              <a:ext uri="{FF2B5EF4-FFF2-40B4-BE49-F238E27FC236}">
                <a16:creationId xmlns:a16="http://schemas.microsoft.com/office/drawing/2014/main" id="{950CF726-FB52-41E5-96DD-7053D40280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72"/>
          <a:stretch/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5792598" y="2875002"/>
            <a:ext cx="61113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3002710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813732" y="2828835"/>
            <a:ext cx="5742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Strategies</a:t>
            </a:r>
          </a:p>
        </p:txBody>
      </p:sp>
      <p:pic>
        <p:nvPicPr>
          <p:cNvPr id="22530" name="Picture 2" descr="Image result for civil war battle plan">
            <a:extLst>
              <a:ext uri="{FF2B5EF4-FFF2-40B4-BE49-F238E27FC236}">
                <a16:creationId xmlns:a16="http://schemas.microsoft.com/office/drawing/2014/main" id="{543C09B2-1118-4A22-A16F-9EFCB73EA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837" y="0"/>
            <a:ext cx="4729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461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329493" y="2875002"/>
            <a:ext cx="61113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Rewrite</a:t>
            </a:r>
          </a:p>
        </p:txBody>
      </p:sp>
      <p:pic>
        <p:nvPicPr>
          <p:cNvPr id="24578" name="Picture 2" descr="Image result for dynamics crm">
            <a:extLst>
              <a:ext uri="{FF2B5EF4-FFF2-40B4-BE49-F238E27FC236}">
                <a16:creationId xmlns:a16="http://schemas.microsoft.com/office/drawing/2014/main" id="{40147BBF-B6E4-4953-A5DD-EF855BCA1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6738"/>
            <a:ext cx="6485120" cy="413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710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-213919" y="2459504"/>
            <a:ext cx="5742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Start at Edges</a:t>
            </a:r>
          </a:p>
        </p:txBody>
      </p:sp>
      <p:pic>
        <p:nvPicPr>
          <p:cNvPr id="25602" name="Picture 2" descr="Image result for large graph edges">
            <a:extLst>
              <a:ext uri="{FF2B5EF4-FFF2-40B4-BE49-F238E27FC236}">
                <a16:creationId xmlns:a16="http://schemas.microsoft.com/office/drawing/2014/main" id="{B319A5AC-7B1D-4DAA-9243-FD64FC671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487" y="1060158"/>
            <a:ext cx="6448513" cy="473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419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329493" y="2367171"/>
            <a:ext cx="61113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Heads or Tails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234261-404F-4867-866B-9B5C218B1B4C}"/>
              </a:ext>
            </a:extLst>
          </p:cNvPr>
          <p:cNvSpPr/>
          <p:nvPr/>
        </p:nvSpPr>
        <p:spPr>
          <a:xfrm>
            <a:off x="2324054" y="1744774"/>
            <a:ext cx="1410604" cy="9379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Underwriting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D91968-54F0-4DDC-B4D2-B8402816528F}"/>
              </a:ext>
            </a:extLst>
          </p:cNvPr>
          <p:cNvSpPr/>
          <p:nvPr/>
        </p:nvSpPr>
        <p:spPr>
          <a:xfrm>
            <a:off x="2324053" y="592881"/>
            <a:ext cx="1410604" cy="9379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4E77A4-C75F-48D5-919C-70A1EB2DD98F}"/>
              </a:ext>
            </a:extLst>
          </p:cNvPr>
          <p:cNvSpPr/>
          <p:nvPr/>
        </p:nvSpPr>
        <p:spPr>
          <a:xfrm>
            <a:off x="2324054" y="2896668"/>
            <a:ext cx="1410605" cy="937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Admin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E12795-7AEB-47FD-B947-E8EDA209FA00}"/>
              </a:ext>
            </a:extLst>
          </p:cNvPr>
          <p:cNvSpPr/>
          <p:nvPr/>
        </p:nvSpPr>
        <p:spPr>
          <a:xfrm>
            <a:off x="2324054" y="4048564"/>
            <a:ext cx="1410605" cy="937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Claims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C2D85B-7C1C-4568-835F-64380FA7E130}"/>
              </a:ext>
            </a:extLst>
          </p:cNvPr>
          <p:cNvSpPr/>
          <p:nvPr/>
        </p:nvSpPr>
        <p:spPr>
          <a:xfrm>
            <a:off x="2324054" y="5200457"/>
            <a:ext cx="1410605" cy="8888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F3767FC-69AC-4094-B927-69A8557503EA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>
            <a:off x="3029355" y="1530851"/>
            <a:ext cx="1" cy="21392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A98775-A7FD-403E-AF48-1E0B3FE38D78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3029356" y="2682745"/>
            <a:ext cx="1" cy="21392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1B9D06-5E9A-47CA-9BD3-D285EDA7856A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3029357" y="3834638"/>
            <a:ext cx="0" cy="21392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5876E4-186C-418B-8BCD-B2D4B8008D39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3029357" y="4986534"/>
            <a:ext cx="0" cy="21392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0456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-213919" y="2459504"/>
            <a:ext cx="5742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Defining Boundaries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4F541-2126-41BF-942B-DE0E7E55CECF}"/>
              </a:ext>
            </a:extLst>
          </p:cNvPr>
          <p:cNvSpPr/>
          <p:nvPr/>
        </p:nvSpPr>
        <p:spPr>
          <a:xfrm>
            <a:off x="8840600" y="532699"/>
            <a:ext cx="1785455" cy="11409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Underwriting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73FAD3-A4CE-4EF3-A5C9-35EFA93DE22C}"/>
              </a:ext>
            </a:extLst>
          </p:cNvPr>
          <p:cNvSpPr/>
          <p:nvPr/>
        </p:nvSpPr>
        <p:spPr>
          <a:xfrm>
            <a:off x="6336486" y="1522600"/>
            <a:ext cx="1785455" cy="11409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Accounting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434939-F475-4EBE-8656-ABF633BE7088}"/>
              </a:ext>
            </a:extLst>
          </p:cNvPr>
          <p:cNvSpPr/>
          <p:nvPr/>
        </p:nvSpPr>
        <p:spPr>
          <a:xfrm>
            <a:off x="9843084" y="2529279"/>
            <a:ext cx="1785455" cy="114090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Enterprise Accounts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A540DB-89E0-4B68-8B38-7A1E25E94D1C}"/>
              </a:ext>
            </a:extLst>
          </p:cNvPr>
          <p:cNvSpPr/>
          <p:nvPr/>
        </p:nvSpPr>
        <p:spPr>
          <a:xfrm>
            <a:off x="7305415" y="3712126"/>
            <a:ext cx="1785455" cy="11409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Claims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265F24-2763-451E-AFB1-988FDC17067B}"/>
              </a:ext>
            </a:extLst>
          </p:cNvPr>
          <p:cNvSpPr/>
          <p:nvPr/>
        </p:nvSpPr>
        <p:spPr>
          <a:xfrm>
            <a:off x="9528497" y="5406703"/>
            <a:ext cx="1785455" cy="1140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2708344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190AA-F4AE-4033-BE91-BA1D28135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Insurance and Annuities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171903-E787-40F8-AFCC-35E31F48321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40-year old codebase</a:t>
            </a:r>
          </a:p>
          <a:p>
            <a:endParaRPr lang="en-US" dirty="0"/>
          </a:p>
          <a:p>
            <a:r>
              <a:rPr lang="en-US" dirty="0"/>
              <a:t>Aging workforce</a:t>
            </a:r>
          </a:p>
          <a:p>
            <a:endParaRPr lang="en-US" dirty="0"/>
          </a:p>
          <a:p>
            <a:r>
              <a:rPr lang="en-US" dirty="0"/>
              <a:t>Retirement cliff in 5-7 years</a:t>
            </a:r>
          </a:p>
          <a:p>
            <a:endParaRPr lang="en-US" dirty="0"/>
          </a:p>
          <a:p>
            <a:r>
              <a:rPr lang="en-US" dirty="0"/>
              <a:t>Buy didn't work</a:t>
            </a:r>
          </a:p>
        </p:txBody>
      </p:sp>
      <p:pic>
        <p:nvPicPr>
          <p:cNvPr id="3074" name="Picture 2" descr="Image result for tombstone">
            <a:extLst>
              <a:ext uri="{FF2B5EF4-FFF2-40B4-BE49-F238E27FC236}">
                <a16:creationId xmlns:a16="http://schemas.microsoft.com/office/drawing/2014/main" id="{3FD493B9-A945-4A26-A04A-B7E300EDB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50" y="1615901"/>
            <a:ext cx="2929186" cy="194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money bag">
            <a:extLst>
              <a:ext uri="{FF2B5EF4-FFF2-40B4-BE49-F238E27FC236}">
                <a16:creationId xmlns:a16="http://schemas.microsoft.com/office/drawing/2014/main" id="{55A7042F-D755-4DE0-A186-06B9C207A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971" y="3747087"/>
            <a:ext cx="3599751" cy="267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7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6FB7A-2D6F-4E79-8BEA-B79A99637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Your boundaries will be wrong!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(Plan accordingly)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1D1FCE-7CE9-4124-BA0F-BE80EB6733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7462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5918433" y="2367171"/>
            <a:ext cx="61113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Org Boundary?</a:t>
            </a:r>
          </a:p>
          <a:p>
            <a:pPr algn="ctr"/>
            <a:r>
              <a:rPr lang="en-US" sz="6000" dirty="0"/>
              <a:t>(Conway's Law)</a:t>
            </a:r>
          </a:p>
        </p:txBody>
      </p:sp>
      <p:pic>
        <p:nvPicPr>
          <p:cNvPr id="26626" name="Picture 2" descr="Image result for company organizational chart">
            <a:extLst>
              <a:ext uri="{FF2B5EF4-FFF2-40B4-BE49-F238E27FC236}">
                <a16:creationId xmlns:a16="http://schemas.microsoft.com/office/drawing/2014/main" id="{3AD00A48-7382-4B96-AC53-E481784D5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6" y="0"/>
            <a:ext cx="4649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743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0" y="2459504"/>
            <a:ext cx="5742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Reverse Conway?</a:t>
            </a:r>
          </a:p>
        </p:txBody>
      </p:sp>
      <p:pic>
        <p:nvPicPr>
          <p:cNvPr id="4" name="Picture 2" descr="Image result for company organizational chart">
            <a:extLst>
              <a:ext uri="{FF2B5EF4-FFF2-40B4-BE49-F238E27FC236}">
                <a16:creationId xmlns:a16="http://schemas.microsoft.com/office/drawing/2014/main" id="{39F593B5-B965-4768-A930-21A7E2B77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542213" y="0"/>
            <a:ext cx="4649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48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5918433" y="2367171"/>
            <a:ext cx="61113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Value Chain Alignment</a:t>
            </a:r>
          </a:p>
        </p:txBody>
      </p:sp>
      <p:pic>
        <p:nvPicPr>
          <p:cNvPr id="26626" name="Picture 2" descr="Image result for company organizational chart">
            <a:extLst>
              <a:ext uri="{FF2B5EF4-FFF2-40B4-BE49-F238E27FC236}">
                <a16:creationId xmlns:a16="http://schemas.microsoft.com/office/drawing/2014/main" id="{3AD00A48-7382-4B96-AC53-E481784D5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704" y="81793"/>
            <a:ext cx="2269437" cy="334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E17C00F-D9DB-4113-854D-061F0852BC9E}"/>
              </a:ext>
            </a:extLst>
          </p:cNvPr>
          <p:cNvSpPr/>
          <p:nvPr/>
        </p:nvSpPr>
        <p:spPr>
          <a:xfrm>
            <a:off x="222308" y="4702030"/>
            <a:ext cx="1094763" cy="897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D16480-C9C8-44FB-9817-B67D2B997B8E}"/>
              </a:ext>
            </a:extLst>
          </p:cNvPr>
          <p:cNvSpPr/>
          <p:nvPr/>
        </p:nvSpPr>
        <p:spPr>
          <a:xfrm>
            <a:off x="1622731" y="4702030"/>
            <a:ext cx="1094763" cy="897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FCE492-8AA7-4392-AA33-CB3BBE3768C6}"/>
              </a:ext>
            </a:extLst>
          </p:cNvPr>
          <p:cNvSpPr/>
          <p:nvPr/>
        </p:nvSpPr>
        <p:spPr>
          <a:xfrm>
            <a:off x="3023154" y="4702030"/>
            <a:ext cx="1094763" cy="897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10B143-B2CE-4CD8-B3FF-00D1913D7549}"/>
              </a:ext>
            </a:extLst>
          </p:cNvPr>
          <p:cNvSpPr/>
          <p:nvPr/>
        </p:nvSpPr>
        <p:spPr>
          <a:xfrm>
            <a:off x="4423577" y="4702030"/>
            <a:ext cx="1094763" cy="897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5CF68E-44E2-422A-80BE-91C0F97B11A8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1317071" y="5150841"/>
            <a:ext cx="3056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F89855-E472-4C52-AEEF-C748E1DF2C4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717494" y="5150841"/>
            <a:ext cx="3056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D5E84E-8EF4-42C2-AF40-18D34FDE3EE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117917" y="5150841"/>
            <a:ext cx="3056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Arrow: Down 16">
            <a:extLst>
              <a:ext uri="{FF2B5EF4-FFF2-40B4-BE49-F238E27FC236}">
                <a16:creationId xmlns:a16="http://schemas.microsoft.com/office/drawing/2014/main" id="{0038B72F-2433-4D68-9EF3-2BBABC358576}"/>
              </a:ext>
            </a:extLst>
          </p:cNvPr>
          <p:cNvSpPr/>
          <p:nvPr/>
        </p:nvSpPr>
        <p:spPr>
          <a:xfrm>
            <a:off x="2633065" y="3856329"/>
            <a:ext cx="474517" cy="58144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1150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-95074" y="2459504"/>
            <a:ext cx="5742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Data Boundaries?</a:t>
            </a:r>
          </a:p>
        </p:txBody>
      </p:sp>
      <p:pic>
        <p:nvPicPr>
          <p:cNvPr id="29698" name="Picture 2" descr="Image result for entity relationship diagram">
            <a:extLst>
              <a:ext uri="{FF2B5EF4-FFF2-40B4-BE49-F238E27FC236}">
                <a16:creationId xmlns:a16="http://schemas.microsoft.com/office/drawing/2014/main" id="{B287F15D-BD38-48CD-A9BC-223C0EE88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379" y="1306585"/>
            <a:ext cx="6063621" cy="424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B896D49-C1D2-4958-B96B-75E738E47D0E}"/>
              </a:ext>
            </a:extLst>
          </p:cNvPr>
          <p:cNvSpPr/>
          <p:nvPr/>
        </p:nvSpPr>
        <p:spPr>
          <a:xfrm>
            <a:off x="6329494" y="1036040"/>
            <a:ext cx="1803633" cy="19504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55A475-8D15-413F-BF3D-DBB58DEC19F7}"/>
              </a:ext>
            </a:extLst>
          </p:cNvPr>
          <p:cNvSpPr/>
          <p:nvPr/>
        </p:nvSpPr>
        <p:spPr>
          <a:xfrm>
            <a:off x="9497736" y="1198228"/>
            <a:ext cx="2645328" cy="235031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AF922E-546F-4647-A3EF-D44FF3B0FF84}"/>
              </a:ext>
            </a:extLst>
          </p:cNvPr>
          <p:cNvSpPr/>
          <p:nvPr/>
        </p:nvSpPr>
        <p:spPr>
          <a:xfrm>
            <a:off x="6528033" y="3973586"/>
            <a:ext cx="1803633" cy="16861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9909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5918433" y="2367171"/>
            <a:ext cx="61113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Data Boundary Issues</a:t>
            </a:r>
          </a:p>
        </p:txBody>
      </p:sp>
      <p:pic>
        <p:nvPicPr>
          <p:cNvPr id="32770" name="Picture 2" descr="Image result for table lots of columns sql">
            <a:extLst>
              <a:ext uri="{FF2B5EF4-FFF2-40B4-BE49-F238E27FC236}">
                <a16:creationId xmlns:a16="http://schemas.microsoft.com/office/drawing/2014/main" id="{A280EDAE-170F-41D8-BD9D-AE1B28767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4337"/>
            <a:ext cx="5695950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6692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-95074" y="1997839"/>
            <a:ext cx="57422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Business or Functional Areas?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61E9BF-ECFB-40E4-AA34-2613D285BD57}"/>
              </a:ext>
            </a:extLst>
          </p:cNvPr>
          <p:cNvSpPr/>
          <p:nvPr/>
        </p:nvSpPr>
        <p:spPr>
          <a:xfrm>
            <a:off x="6637936" y="1135739"/>
            <a:ext cx="1785455" cy="11409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Small Business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EF84F-5D82-4C81-A8F8-3AB8BFC49653}"/>
              </a:ext>
            </a:extLst>
          </p:cNvPr>
          <p:cNvSpPr/>
          <p:nvPr/>
        </p:nvSpPr>
        <p:spPr>
          <a:xfrm>
            <a:off x="10191703" y="1997839"/>
            <a:ext cx="1785455" cy="1140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Enterprise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EA4EE7-982E-48A0-856F-8762BE4A7152}"/>
              </a:ext>
            </a:extLst>
          </p:cNvPr>
          <p:cNvSpPr/>
          <p:nvPr/>
        </p:nvSpPr>
        <p:spPr>
          <a:xfrm>
            <a:off x="7756653" y="2858548"/>
            <a:ext cx="1785455" cy="11409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Printing and Labels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2FBD10-B5A9-44C9-A025-36381A01E03A}"/>
              </a:ext>
            </a:extLst>
          </p:cNvPr>
          <p:cNvSpPr/>
          <p:nvPr/>
        </p:nvSpPr>
        <p:spPr>
          <a:xfrm>
            <a:off x="9866806" y="4973826"/>
            <a:ext cx="1785455" cy="114090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Customer Service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ACBF4-AD76-4B13-869E-F1815828551E}"/>
              </a:ext>
            </a:extLst>
          </p:cNvPr>
          <p:cNvSpPr/>
          <p:nvPr/>
        </p:nvSpPr>
        <p:spPr>
          <a:xfrm>
            <a:off x="6909241" y="4701474"/>
            <a:ext cx="1785455" cy="114090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HR</a:t>
            </a:r>
          </a:p>
        </p:txBody>
      </p:sp>
    </p:spTree>
    <p:extLst>
      <p:ext uri="{BB962C8B-B14F-4D97-AF65-F5344CB8AC3E}">
        <p14:creationId xmlns:p14="http://schemas.microsoft.com/office/powerpoint/2010/main" val="11027264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5918433" y="2367171"/>
            <a:ext cx="6111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Value Streams?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906E39-17F4-4033-9FBC-4E5D23125002}"/>
              </a:ext>
            </a:extLst>
          </p:cNvPr>
          <p:cNvSpPr/>
          <p:nvPr/>
        </p:nvSpPr>
        <p:spPr>
          <a:xfrm>
            <a:off x="1024931" y="577780"/>
            <a:ext cx="4451420" cy="668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Rate/Quote/Issuance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6D0F93-0D70-47DD-83AE-9297F9102B7F}"/>
              </a:ext>
            </a:extLst>
          </p:cNvPr>
          <p:cNvSpPr/>
          <p:nvPr/>
        </p:nvSpPr>
        <p:spPr>
          <a:xfrm>
            <a:off x="283028" y="2033063"/>
            <a:ext cx="4451420" cy="668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Sales Funnel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79FC8D-5436-4346-8933-0C9F6A351697}"/>
              </a:ext>
            </a:extLst>
          </p:cNvPr>
          <p:cNvSpPr/>
          <p:nvPr/>
        </p:nvSpPr>
        <p:spPr>
          <a:xfrm>
            <a:off x="1324707" y="3617353"/>
            <a:ext cx="4451420" cy="668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Procurement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883C49-00B1-4808-A21B-2720E36F1AAD}"/>
              </a:ext>
            </a:extLst>
          </p:cNvPr>
          <p:cNvSpPr/>
          <p:nvPr/>
        </p:nvSpPr>
        <p:spPr>
          <a:xfrm>
            <a:off x="512466" y="5072636"/>
            <a:ext cx="4451420" cy="6682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Onboarding</a:t>
            </a:r>
          </a:p>
        </p:txBody>
      </p:sp>
    </p:spTree>
    <p:extLst>
      <p:ext uri="{BB962C8B-B14F-4D97-AF65-F5344CB8AC3E}">
        <p14:creationId xmlns:p14="http://schemas.microsoft.com/office/powerpoint/2010/main" val="35594409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-522515" y="2459504"/>
            <a:ext cx="61113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Where to Start?</a:t>
            </a:r>
          </a:p>
        </p:txBody>
      </p:sp>
      <p:pic>
        <p:nvPicPr>
          <p:cNvPr id="33794" name="Picture 2" descr="Image result for starting line">
            <a:extLst>
              <a:ext uri="{FF2B5EF4-FFF2-40B4-BE49-F238E27FC236}">
                <a16:creationId xmlns:a16="http://schemas.microsoft.com/office/drawing/2014/main" id="{2BB2D2E6-7410-4803-B5AD-8FD6BFD6B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119" y="1100294"/>
            <a:ext cx="6209881" cy="465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5591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5918433" y="2921169"/>
            <a:ext cx="6111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Risk vs. Value</a:t>
            </a:r>
          </a:p>
        </p:txBody>
      </p:sp>
      <p:pic>
        <p:nvPicPr>
          <p:cNvPr id="36866" name="Picture 2" descr="Image result for risk value heat map">
            <a:extLst>
              <a:ext uri="{FF2B5EF4-FFF2-40B4-BE49-F238E27FC236}">
                <a16:creationId xmlns:a16="http://schemas.microsoft.com/office/drawing/2014/main" id="{DB442FB3-F3F5-4C0E-86F2-8760523F5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87" y="972125"/>
            <a:ext cx="5648585" cy="491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860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AE464-268B-4734-96C5-9A6219E68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just"/>
            <a:r>
              <a:rPr lang="en-US" b="1" dirty="0"/>
              <a:t>Monolith:</a:t>
            </a:r>
            <a:br>
              <a:rPr lang="en-US" b="1" dirty="0"/>
            </a:br>
            <a:br>
              <a:rPr lang="en-US" dirty="0"/>
            </a:br>
            <a:r>
              <a:rPr lang="en-US" sz="4000" dirty="0"/>
              <a:t>Software whose design, information model, and interface combine multiple competing and interfering domains into one single application and data model.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86DBC-A621-46EF-A653-B561C2482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9888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-522515" y="2921169"/>
            <a:ext cx="6111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People Risk</a:t>
            </a:r>
          </a:p>
        </p:txBody>
      </p:sp>
      <p:pic>
        <p:nvPicPr>
          <p:cNvPr id="37890" name="Picture 2" descr="Image result for amazon product page">
            <a:extLst>
              <a:ext uri="{FF2B5EF4-FFF2-40B4-BE49-F238E27FC236}">
                <a16:creationId xmlns:a16="http://schemas.microsoft.com/office/drawing/2014/main" id="{87B43E50-9562-47C1-8786-8D523CD14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415" y="306017"/>
            <a:ext cx="4622242" cy="295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Image result for ugly old user interface">
            <a:extLst>
              <a:ext uri="{FF2B5EF4-FFF2-40B4-BE49-F238E27FC236}">
                <a16:creationId xmlns:a16="http://schemas.microsoft.com/office/drawing/2014/main" id="{C50D92E2-5C42-48A5-AEBA-4A114F78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666" y="3595374"/>
            <a:ext cx="4031535" cy="307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7438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5918433" y="2459503"/>
            <a:ext cx="61113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Technology Risk</a:t>
            </a:r>
          </a:p>
        </p:txBody>
      </p:sp>
      <p:pic>
        <p:nvPicPr>
          <p:cNvPr id="38914" name="Picture 2" descr="Image result for sap user interface">
            <a:extLst>
              <a:ext uri="{FF2B5EF4-FFF2-40B4-BE49-F238E27FC236}">
                <a16:creationId xmlns:a16="http://schemas.microsoft.com/office/drawing/2014/main" id="{D840D8F6-9FEB-4100-9A49-F80149D25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1719263"/>
            <a:ext cx="60769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677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-522515" y="2625878"/>
            <a:ext cx="61113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Project and Scope Risk</a:t>
            </a:r>
          </a:p>
        </p:txBody>
      </p:sp>
      <p:pic>
        <p:nvPicPr>
          <p:cNvPr id="39938" name="Picture 2" descr="Image result for burndown">
            <a:extLst>
              <a:ext uri="{FF2B5EF4-FFF2-40B4-BE49-F238E27FC236}">
                <a16:creationId xmlns:a16="http://schemas.microsoft.com/office/drawing/2014/main" id="{72BEEBC9-AF09-4993-99F8-2B2BFC7E8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228" y="866095"/>
            <a:ext cx="3724275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0" name="Picture 4" descr="Image result for jira">
            <a:extLst>
              <a:ext uri="{FF2B5EF4-FFF2-40B4-BE49-F238E27FC236}">
                <a16:creationId xmlns:a16="http://schemas.microsoft.com/office/drawing/2014/main" id="{A9645545-7A8B-49A9-99EB-C5C6E3252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852" y="3288246"/>
            <a:ext cx="4647485" cy="265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8103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96000" y="2459503"/>
            <a:ext cx="58632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Where *not* to start</a:t>
            </a:r>
          </a:p>
        </p:txBody>
      </p:sp>
      <p:pic>
        <p:nvPicPr>
          <p:cNvPr id="40962" name="Picture 2" descr="Image result for car edge of cliff">
            <a:extLst>
              <a:ext uri="{FF2B5EF4-FFF2-40B4-BE49-F238E27FC236}">
                <a16:creationId xmlns:a16="http://schemas.microsoft.com/office/drawing/2014/main" id="{BA2D1913-7A35-443C-8625-06E69A384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7" y="0"/>
            <a:ext cx="52768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698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-205992" y="2921168"/>
            <a:ext cx="6111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Transitions</a:t>
            </a:r>
          </a:p>
        </p:txBody>
      </p:sp>
      <p:pic>
        <p:nvPicPr>
          <p:cNvPr id="5" name="Picture 2" descr="Image result for mainframe erp screen">
            <a:extLst>
              <a:ext uri="{FF2B5EF4-FFF2-40B4-BE49-F238E27FC236}">
                <a16:creationId xmlns:a16="http://schemas.microsoft.com/office/drawing/2014/main" id="{7AF7C7A2-F311-4228-80F8-2592E7401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167" y="220685"/>
            <a:ext cx="344805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6" name="Picture 2" descr="Image result for clean user interface">
            <a:extLst>
              <a:ext uri="{FF2B5EF4-FFF2-40B4-BE49-F238E27FC236}">
                <a16:creationId xmlns:a16="http://schemas.microsoft.com/office/drawing/2014/main" id="{665E93CA-D449-4F9B-AC0D-7A2C830E0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979" y="3254410"/>
            <a:ext cx="4440325" cy="333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B11FC423-17CC-4059-AE1F-6098E2FC1C73}"/>
              </a:ext>
            </a:extLst>
          </p:cNvPr>
          <p:cNvSpPr/>
          <p:nvPr/>
        </p:nvSpPr>
        <p:spPr>
          <a:xfrm>
            <a:off x="8879277" y="2476919"/>
            <a:ext cx="587829" cy="6481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1605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96000" y="2459503"/>
            <a:ext cx="58632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Single source of truth</a:t>
            </a:r>
          </a:p>
        </p:txBody>
      </p:sp>
      <p:pic>
        <p:nvPicPr>
          <p:cNvPr id="43010" name="Picture 2" descr="Image result for ten commandments movie tablet">
            <a:extLst>
              <a:ext uri="{FF2B5EF4-FFF2-40B4-BE49-F238E27FC236}">
                <a16:creationId xmlns:a16="http://schemas.microsoft.com/office/drawing/2014/main" id="{BEC953E9-D1A2-47D2-B19C-32D13F478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2411"/>
            <a:ext cx="6038850" cy="635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5450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ylinder 2">
            <a:extLst>
              <a:ext uri="{FF2B5EF4-FFF2-40B4-BE49-F238E27FC236}">
                <a16:creationId xmlns:a16="http://schemas.microsoft.com/office/drawing/2014/main" id="{67D7CAB8-CE95-45FF-8EFB-3CAC225703A5}"/>
              </a:ext>
            </a:extLst>
          </p:cNvPr>
          <p:cNvSpPr/>
          <p:nvPr/>
        </p:nvSpPr>
        <p:spPr>
          <a:xfrm>
            <a:off x="3244780" y="1820391"/>
            <a:ext cx="1451987" cy="17383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Old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DC8B5845-8856-4193-A04D-8C35AD8ABF8E}"/>
              </a:ext>
            </a:extLst>
          </p:cNvPr>
          <p:cNvSpPr/>
          <p:nvPr/>
        </p:nvSpPr>
        <p:spPr>
          <a:xfrm>
            <a:off x="7682802" y="1820390"/>
            <a:ext cx="1451987" cy="1738365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D15CEA-6E04-42EB-A7EA-4399992F38B1}"/>
              </a:ext>
            </a:extLst>
          </p:cNvPr>
          <p:cNvSpPr/>
          <p:nvPr/>
        </p:nvSpPr>
        <p:spPr>
          <a:xfrm>
            <a:off x="5091165" y="4885138"/>
            <a:ext cx="2009670" cy="13213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D8F6DEE-EAA3-48DA-9224-0F4EAAA20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Migrating Data Paths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6335E53-CC2F-4F76-92B5-763DD1CA31A4}"/>
              </a:ext>
            </a:extLst>
          </p:cNvPr>
          <p:cNvCxnSpPr>
            <a:cxnSpLocks/>
            <a:stCxn id="5" idx="0"/>
            <a:endCxn id="3" idx="3"/>
          </p:cNvCxnSpPr>
          <p:nvPr/>
        </p:nvCxnSpPr>
        <p:spPr>
          <a:xfrm flipH="1" flipV="1">
            <a:off x="3970774" y="3558756"/>
            <a:ext cx="2125226" cy="132638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A15D66-6C82-46DD-8F10-2263295CF3F5}"/>
              </a:ext>
            </a:extLst>
          </p:cNvPr>
          <p:cNvCxnSpPr>
            <a:cxnSpLocks/>
            <a:stCxn id="5" idx="0"/>
            <a:endCxn id="4" idx="3"/>
          </p:cNvCxnSpPr>
          <p:nvPr/>
        </p:nvCxnSpPr>
        <p:spPr>
          <a:xfrm flipV="1">
            <a:off x="6096000" y="3558755"/>
            <a:ext cx="2312796" cy="132638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4993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216580" y="1997837"/>
            <a:ext cx="58632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Avoid bidirectional updates</a:t>
            </a:r>
          </a:p>
        </p:txBody>
      </p:sp>
      <p:pic>
        <p:nvPicPr>
          <p:cNvPr id="4" name="Picture 2" descr="Image result for mainframe erp screen">
            <a:extLst>
              <a:ext uri="{FF2B5EF4-FFF2-40B4-BE49-F238E27FC236}">
                <a16:creationId xmlns:a16="http://schemas.microsoft.com/office/drawing/2014/main" id="{B138A302-2DCB-44DF-8632-005594D3C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29" y="243640"/>
            <a:ext cx="344805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clean user interface">
            <a:extLst>
              <a:ext uri="{FF2B5EF4-FFF2-40B4-BE49-F238E27FC236}">
                <a16:creationId xmlns:a16="http://schemas.microsoft.com/office/drawing/2014/main" id="{05EFBDC3-31FC-4DAC-B052-2D36E86D4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17" y="3629967"/>
            <a:ext cx="3768132" cy="282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Up-Down 1">
            <a:extLst>
              <a:ext uri="{FF2B5EF4-FFF2-40B4-BE49-F238E27FC236}">
                <a16:creationId xmlns:a16="http://schemas.microsoft.com/office/drawing/2014/main" id="{A98A6B78-C5D4-46D6-8ECE-346C9E59BC8C}"/>
              </a:ext>
            </a:extLst>
          </p:cNvPr>
          <p:cNvSpPr/>
          <p:nvPr/>
        </p:nvSpPr>
        <p:spPr>
          <a:xfrm>
            <a:off x="2723094" y="2403267"/>
            <a:ext cx="648119" cy="115304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6851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-15380" y="2368509"/>
            <a:ext cx="61113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Disabling Functionality</a:t>
            </a:r>
          </a:p>
        </p:txBody>
      </p:sp>
      <p:pic>
        <p:nvPicPr>
          <p:cNvPr id="5" name="Picture 2" descr="Image result for mainframe erp screen">
            <a:extLst>
              <a:ext uri="{FF2B5EF4-FFF2-40B4-BE49-F238E27FC236}">
                <a16:creationId xmlns:a16="http://schemas.microsoft.com/office/drawing/2014/main" id="{7AF7C7A2-F311-4228-80F8-2592E7401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167" y="456822"/>
            <a:ext cx="344805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6" name="Picture 2" descr="Image result for clean user interface">
            <a:extLst>
              <a:ext uri="{FF2B5EF4-FFF2-40B4-BE49-F238E27FC236}">
                <a16:creationId xmlns:a16="http://schemas.microsoft.com/office/drawing/2014/main" id="{665E93CA-D449-4F9B-AC0D-7A2C830E0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979" y="3254410"/>
            <a:ext cx="4440325" cy="333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&quot;Not Allowed&quot; Symbol 3">
            <a:extLst>
              <a:ext uri="{FF2B5EF4-FFF2-40B4-BE49-F238E27FC236}">
                <a16:creationId xmlns:a16="http://schemas.microsoft.com/office/drawing/2014/main" id="{FAD43A1B-C0A4-4A94-9BBF-2D814F571E78}"/>
              </a:ext>
            </a:extLst>
          </p:cNvPr>
          <p:cNvSpPr/>
          <p:nvPr/>
        </p:nvSpPr>
        <p:spPr>
          <a:xfrm>
            <a:off x="8351739" y="689870"/>
            <a:ext cx="1642905" cy="1504351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7697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0" y="2875002"/>
            <a:ext cx="42699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Pilot</a:t>
            </a:r>
          </a:p>
        </p:txBody>
      </p:sp>
      <p:pic>
        <p:nvPicPr>
          <p:cNvPr id="8200" name="Picture 8" descr="Image result for 80s peugeot car">
            <a:extLst>
              <a:ext uri="{FF2B5EF4-FFF2-40B4-BE49-F238E27FC236}">
                <a16:creationId xmlns:a16="http://schemas.microsoft.com/office/drawing/2014/main" id="{DC0E3408-E2C2-42BE-A09A-B6992ABC3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991" y="1108024"/>
            <a:ext cx="7557009" cy="464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732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AE464-268B-4734-96C5-9A6219E68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Microservice:</a:t>
            </a:r>
            <a:br>
              <a:rPr lang="en-US" b="1" dirty="0"/>
            </a:br>
            <a:br>
              <a:rPr lang="en-US" dirty="0"/>
            </a:br>
            <a:r>
              <a:rPr lang="en-US" sz="4900" dirty="0"/>
              <a:t>A service with a design focus towards the smallest autonomous boundary</a:t>
            </a:r>
            <a:r>
              <a:rPr lang="en-US" sz="3100" dirty="0"/>
              <a:t>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86DBC-A621-46EF-A653-B561C2482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899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216580" y="2459504"/>
            <a:ext cx="58632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Dedicated Team</a:t>
            </a:r>
          </a:p>
        </p:txBody>
      </p:sp>
      <p:pic>
        <p:nvPicPr>
          <p:cNvPr id="44034" name="Picture 2" descr="Image result for police tape">
            <a:extLst>
              <a:ext uri="{FF2B5EF4-FFF2-40B4-BE49-F238E27FC236}">
                <a16:creationId xmlns:a16="http://schemas.microsoft.com/office/drawing/2014/main" id="{6E6D41A4-8218-481F-A277-090AD9206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8755"/>
            <a:ext cx="6659872" cy="442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8408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-175846" y="2367171"/>
            <a:ext cx="5893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Destroying Silos</a:t>
            </a:r>
          </a:p>
        </p:txBody>
      </p:sp>
      <p:pic>
        <p:nvPicPr>
          <p:cNvPr id="49154" name="Picture 2" descr="Image result for silo demolition">
            <a:extLst>
              <a:ext uri="{FF2B5EF4-FFF2-40B4-BE49-F238E27FC236}">
                <a16:creationId xmlns:a16="http://schemas.microsoft.com/office/drawing/2014/main" id="{4AA95AED-3F63-4AB9-B98F-38B2486AC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8280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216580" y="2459504"/>
            <a:ext cx="58632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What are we building?</a:t>
            </a:r>
          </a:p>
        </p:txBody>
      </p:sp>
      <p:pic>
        <p:nvPicPr>
          <p:cNvPr id="50180" name="Picture 4" descr="Image result for homer car">
            <a:extLst>
              <a:ext uri="{FF2B5EF4-FFF2-40B4-BE49-F238E27FC236}">
                <a16:creationId xmlns:a16="http://schemas.microsoft.com/office/drawing/2014/main" id="{B382C6DC-8FB9-4148-B19C-F63D44DFC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2525"/>
            <a:ext cx="6096000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9471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-175846" y="1859339"/>
            <a:ext cx="58933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Self contained  systems?</a:t>
            </a:r>
          </a:p>
        </p:txBody>
      </p:sp>
      <p:pic>
        <p:nvPicPr>
          <p:cNvPr id="52226" name="Picture 2" descr="Image result for submarine">
            <a:extLst>
              <a:ext uri="{FF2B5EF4-FFF2-40B4-BE49-F238E27FC236}">
                <a16:creationId xmlns:a16="http://schemas.microsoft.com/office/drawing/2014/main" id="{4259D894-BF16-4487-A13D-3680E19E9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989" y="1733339"/>
            <a:ext cx="6029011" cy="339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9590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216580" y="2459504"/>
            <a:ext cx="58632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Composite UIs?</a:t>
            </a:r>
          </a:p>
        </p:txBody>
      </p:sp>
      <p:pic>
        <p:nvPicPr>
          <p:cNvPr id="53250" name="Picture 2" descr="Image result for amazon product page">
            <a:extLst>
              <a:ext uri="{FF2B5EF4-FFF2-40B4-BE49-F238E27FC236}">
                <a16:creationId xmlns:a16="http://schemas.microsoft.com/office/drawing/2014/main" id="{BFF0BE21-D0D4-449D-84F5-553C18126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5989"/>
            <a:ext cx="6643284" cy="364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4319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0" y="1859339"/>
            <a:ext cx="58933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Navel-gazing and bike-shedding</a:t>
            </a:r>
          </a:p>
        </p:txBody>
      </p:sp>
      <p:pic>
        <p:nvPicPr>
          <p:cNvPr id="54274" name="Picture 2" descr="Image result for nuclear facility">
            <a:extLst>
              <a:ext uri="{FF2B5EF4-FFF2-40B4-BE49-F238E27FC236}">
                <a16:creationId xmlns:a16="http://schemas.microsoft.com/office/drawing/2014/main" id="{7145C548-8149-4A82-B046-4223B43D6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098" y="1472084"/>
            <a:ext cx="5763902" cy="382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9680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216580" y="2459504"/>
            <a:ext cx="58632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Choosing a Technology</a:t>
            </a:r>
          </a:p>
        </p:txBody>
      </p:sp>
      <p:pic>
        <p:nvPicPr>
          <p:cNvPr id="55298" name="Picture 2" descr="Image result for vue.js logo">
            <a:extLst>
              <a:ext uri="{FF2B5EF4-FFF2-40B4-BE49-F238E27FC236}">
                <a16:creationId xmlns:a16="http://schemas.microsoft.com/office/drawing/2014/main" id="{58B76818-F378-4A91-AE31-86A66DE59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52" y="301450"/>
            <a:ext cx="3005742" cy="303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0" name="Picture 4" descr="Image result for winforms ui">
            <a:extLst>
              <a:ext uri="{FF2B5EF4-FFF2-40B4-BE49-F238E27FC236}">
                <a16:creationId xmlns:a16="http://schemas.microsoft.com/office/drawing/2014/main" id="{FB3D783C-A987-4577-B898-207883AED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493" y="3466680"/>
            <a:ext cx="3620593" cy="316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5396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-129455" y="2324466"/>
            <a:ext cx="5893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Team Training</a:t>
            </a:r>
          </a:p>
        </p:txBody>
      </p:sp>
      <p:pic>
        <p:nvPicPr>
          <p:cNvPr id="56322" name="Picture 2" descr="Image result for olympic lifting rack">
            <a:extLst>
              <a:ext uri="{FF2B5EF4-FFF2-40B4-BE49-F238E27FC236}">
                <a16:creationId xmlns:a16="http://schemas.microsoft.com/office/drawing/2014/main" id="{3669A181-7F7D-4FDB-A671-CC373654A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437" y="0"/>
            <a:ext cx="53895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0489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165798" y="2324466"/>
            <a:ext cx="5893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Constraining Scope</a:t>
            </a:r>
          </a:p>
        </p:txBody>
      </p:sp>
      <p:pic>
        <p:nvPicPr>
          <p:cNvPr id="58376" name="Picture 8" descr="Image result for houdini">
            <a:extLst>
              <a:ext uri="{FF2B5EF4-FFF2-40B4-BE49-F238E27FC236}">
                <a16:creationId xmlns:a16="http://schemas.microsoft.com/office/drawing/2014/main" id="{C205E045-0AE7-4EF5-BF13-A032751E8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387" y="0"/>
            <a:ext cx="46466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2445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96000" y="2459504"/>
            <a:ext cx="58632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Constraining Goals</a:t>
            </a:r>
          </a:p>
        </p:txBody>
      </p:sp>
      <p:pic>
        <p:nvPicPr>
          <p:cNvPr id="59394" name="Picture 2" descr="Image result for junior goals">
            <a:extLst>
              <a:ext uri="{FF2B5EF4-FFF2-40B4-BE49-F238E27FC236}">
                <a16:creationId xmlns:a16="http://schemas.microsoft.com/office/drawing/2014/main" id="{194DDB97-872A-4F57-82F9-0C83C89B0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80" y="1426735"/>
            <a:ext cx="4781527" cy="400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758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84BAC-1A81-49B4-8F95-D2BE2B869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Business Challenges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97062A-B6DD-43DF-8D07-09DB628801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Modernize workforce</a:t>
            </a:r>
          </a:p>
          <a:p>
            <a:endParaRPr lang="en-US" dirty="0"/>
          </a:p>
          <a:p>
            <a:r>
              <a:rPr lang="en-US" dirty="0"/>
              <a:t>Preserve tasks and goals</a:t>
            </a:r>
          </a:p>
          <a:p>
            <a:endParaRPr lang="en-US" dirty="0"/>
          </a:p>
          <a:p>
            <a:r>
              <a:rPr lang="en-US" dirty="0"/>
              <a:t>Improve where possible</a:t>
            </a:r>
          </a:p>
        </p:txBody>
      </p:sp>
      <p:pic>
        <p:nvPicPr>
          <p:cNvPr id="4098" name="Picture 2" descr="Image result for mainframe erp screen">
            <a:extLst>
              <a:ext uri="{FF2B5EF4-FFF2-40B4-BE49-F238E27FC236}">
                <a16:creationId xmlns:a16="http://schemas.microsoft.com/office/drawing/2014/main" id="{80DD6D8D-68E4-4759-A6B7-9B94B5B5E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657" y="2436347"/>
            <a:ext cx="344805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8518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165798" y="2324466"/>
            <a:ext cx="5893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Complete Solution</a:t>
            </a:r>
          </a:p>
        </p:txBody>
      </p:sp>
      <p:pic>
        <p:nvPicPr>
          <p:cNvPr id="60418" name="Picture 2" descr="Image result for tiny house">
            <a:extLst>
              <a:ext uri="{FF2B5EF4-FFF2-40B4-BE49-F238E27FC236}">
                <a16:creationId xmlns:a16="http://schemas.microsoft.com/office/drawing/2014/main" id="{AD77AEC1-CFA6-4389-A89B-361C6217B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469" y="1215850"/>
            <a:ext cx="5491531" cy="434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6789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44268" y="2367171"/>
            <a:ext cx="61113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Phased Migration</a:t>
            </a:r>
          </a:p>
        </p:txBody>
      </p:sp>
      <p:pic>
        <p:nvPicPr>
          <p:cNvPr id="9218" name="Picture 2" descr="Image result for highway construction">
            <a:extLst>
              <a:ext uri="{FF2B5EF4-FFF2-40B4-BE49-F238E27FC236}">
                <a16:creationId xmlns:a16="http://schemas.microsoft.com/office/drawing/2014/main" id="{270D8004-007C-4ADB-8250-03EA1E94F9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3" r="20046"/>
          <a:stretch/>
        </p:blipFill>
        <p:spPr bwMode="auto">
          <a:xfrm>
            <a:off x="0" y="0"/>
            <a:ext cx="60442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7723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806520" y="2459503"/>
            <a:ext cx="48406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Next Service?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61E9BF-ECFB-40E4-AA34-2613D285BD57}"/>
              </a:ext>
            </a:extLst>
          </p:cNvPr>
          <p:cNvSpPr/>
          <p:nvPr/>
        </p:nvSpPr>
        <p:spPr>
          <a:xfrm>
            <a:off x="6637936" y="1135739"/>
            <a:ext cx="1785455" cy="11409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Small Business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EF84F-5D82-4C81-A8F8-3AB8BFC49653}"/>
              </a:ext>
            </a:extLst>
          </p:cNvPr>
          <p:cNvSpPr/>
          <p:nvPr/>
        </p:nvSpPr>
        <p:spPr>
          <a:xfrm>
            <a:off x="10191703" y="1997839"/>
            <a:ext cx="1785455" cy="1140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Enterprise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EA4EE7-982E-48A0-856F-8762BE4A7152}"/>
              </a:ext>
            </a:extLst>
          </p:cNvPr>
          <p:cNvSpPr/>
          <p:nvPr/>
        </p:nvSpPr>
        <p:spPr>
          <a:xfrm>
            <a:off x="7756653" y="2858548"/>
            <a:ext cx="1785455" cy="11409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Printing and Labels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2FBD10-B5A9-44C9-A025-36381A01E03A}"/>
              </a:ext>
            </a:extLst>
          </p:cNvPr>
          <p:cNvSpPr/>
          <p:nvPr/>
        </p:nvSpPr>
        <p:spPr>
          <a:xfrm>
            <a:off x="9866806" y="4973826"/>
            <a:ext cx="1785455" cy="114090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Customer Service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ACBF4-AD76-4B13-869E-F1815828551E}"/>
              </a:ext>
            </a:extLst>
          </p:cNvPr>
          <p:cNvSpPr/>
          <p:nvPr/>
        </p:nvSpPr>
        <p:spPr>
          <a:xfrm>
            <a:off x="6909241" y="4701474"/>
            <a:ext cx="1785455" cy="114090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HR</a:t>
            </a:r>
          </a:p>
        </p:txBody>
      </p:sp>
    </p:spTree>
    <p:extLst>
      <p:ext uri="{BB962C8B-B14F-4D97-AF65-F5344CB8AC3E}">
        <p14:creationId xmlns:p14="http://schemas.microsoft.com/office/powerpoint/2010/main" val="5829380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DB4470-F861-4DB0-864E-498142E46B99}"/>
              </a:ext>
            </a:extLst>
          </p:cNvPr>
          <p:cNvSpPr/>
          <p:nvPr/>
        </p:nvSpPr>
        <p:spPr>
          <a:xfrm>
            <a:off x="939522" y="2250830"/>
            <a:ext cx="3280786" cy="643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Planning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06C3388-7D2E-46A3-A9B4-F5889008B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Staging Teams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BF1CA4-5B39-415C-856B-E3F65100F27E}"/>
              </a:ext>
            </a:extLst>
          </p:cNvPr>
          <p:cNvSpPr/>
          <p:nvPr/>
        </p:nvSpPr>
        <p:spPr>
          <a:xfrm>
            <a:off x="4396154" y="3197050"/>
            <a:ext cx="3280786" cy="643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Planning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D8A2BA-5F24-4106-A902-C022B5250861}"/>
              </a:ext>
            </a:extLst>
          </p:cNvPr>
          <p:cNvSpPr/>
          <p:nvPr/>
        </p:nvSpPr>
        <p:spPr>
          <a:xfrm>
            <a:off x="7862834" y="4106425"/>
            <a:ext cx="3280786" cy="643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Planning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DF9018-68FB-406B-B362-06D03659DE23}"/>
              </a:ext>
            </a:extLst>
          </p:cNvPr>
          <p:cNvSpPr/>
          <p:nvPr/>
        </p:nvSpPr>
        <p:spPr>
          <a:xfrm>
            <a:off x="939522" y="3197050"/>
            <a:ext cx="3280786" cy="64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Delivery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844D99-A603-4DC7-94F1-6909064A0D4A}"/>
              </a:ext>
            </a:extLst>
          </p:cNvPr>
          <p:cNvSpPr/>
          <p:nvPr/>
        </p:nvSpPr>
        <p:spPr>
          <a:xfrm>
            <a:off x="4396154" y="4098889"/>
            <a:ext cx="3280786" cy="64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Delivery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274A2A-CED4-409A-B8FF-79853CF31A8D}"/>
              </a:ext>
            </a:extLst>
          </p:cNvPr>
          <p:cNvSpPr/>
          <p:nvPr/>
        </p:nvSpPr>
        <p:spPr>
          <a:xfrm>
            <a:off x="7862834" y="4997380"/>
            <a:ext cx="3280786" cy="64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Delivery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5873F9A1-3938-4B73-8A30-ED78B8672E85}"/>
              </a:ext>
            </a:extLst>
          </p:cNvPr>
          <p:cNvSpPr/>
          <p:nvPr/>
        </p:nvSpPr>
        <p:spPr>
          <a:xfrm>
            <a:off x="326572" y="2247981"/>
            <a:ext cx="612950" cy="343062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5320039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-401934" y="2244079"/>
            <a:ext cx="5893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Measuring Progress</a:t>
            </a:r>
          </a:p>
        </p:txBody>
      </p:sp>
      <p:pic>
        <p:nvPicPr>
          <p:cNvPr id="65538" name="Picture 2" descr="Image result for wooden ruler">
            <a:extLst>
              <a:ext uri="{FF2B5EF4-FFF2-40B4-BE49-F238E27FC236}">
                <a16:creationId xmlns:a16="http://schemas.microsoft.com/office/drawing/2014/main" id="{B194A604-083D-4573-A12B-ACB0FA6AD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2079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889EE-75F7-4020-BFE5-7E68E5073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938DB-101A-4938-ADF6-146EAF7F7F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People over technology</a:t>
            </a:r>
          </a:p>
          <a:p>
            <a:endParaRPr lang="en-US" dirty="0"/>
          </a:p>
          <a:p>
            <a:r>
              <a:rPr lang="en-US" dirty="0"/>
              <a:t>Compassion over disdain</a:t>
            </a:r>
          </a:p>
          <a:p>
            <a:endParaRPr lang="en-US" dirty="0"/>
          </a:p>
          <a:p>
            <a:r>
              <a:rPr lang="en-US" dirty="0"/>
              <a:t>Product over project</a:t>
            </a:r>
          </a:p>
          <a:p>
            <a:endParaRPr lang="en-US" dirty="0"/>
          </a:p>
          <a:p>
            <a:r>
              <a:rPr lang="en-US" dirty="0"/>
              <a:t>No silver bullets</a:t>
            </a:r>
          </a:p>
        </p:txBody>
      </p:sp>
      <p:pic>
        <p:nvPicPr>
          <p:cNvPr id="71684" name="Picture 4" descr="http://theoldmotor.com/wp-content/uploads/2011/10/Tucker-Engine-Line-I.jpg">
            <a:extLst>
              <a:ext uri="{FF2B5EF4-FFF2-40B4-BE49-F238E27FC236}">
                <a16:creationId xmlns:a16="http://schemas.microsoft.com/office/drawing/2014/main" id="{7E07E54A-DF44-4AE6-AA19-7738335A4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992" y="545124"/>
            <a:ext cx="2355832" cy="288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6" name="Picture 6" descr="Image result for modern assembly line">
            <a:extLst>
              <a:ext uri="{FF2B5EF4-FFF2-40B4-BE49-F238E27FC236}">
                <a16:creationId xmlns:a16="http://schemas.microsoft.com/office/drawing/2014/main" id="{6BA29243-9064-421D-B60E-4C99132E1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653" y="3838906"/>
            <a:ext cx="4228510" cy="256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59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70969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sz="6600" dirty="0"/>
              <a:t>Splitting the Monolith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901817" y="3030016"/>
            <a:ext cx="10402348" cy="2881087"/>
          </a:xfrm>
        </p:spPr>
        <p:txBody>
          <a:bodyPr>
            <a:normAutofit/>
          </a:bodyPr>
          <a:lstStyle/>
          <a:p>
            <a:r>
              <a:rPr lang="en-US" sz="2800" dirty="0"/>
              <a:t>Jimmy </a:t>
            </a:r>
            <a:r>
              <a:rPr lang="en-US" sz="2800" dirty="0" err="1"/>
              <a:t>Bogard</a:t>
            </a:r>
            <a:endParaRPr lang="en-US" sz="2800" dirty="0"/>
          </a:p>
          <a:p>
            <a:r>
              <a:rPr lang="en-US" sz="2800" dirty="0"/>
              <a:t>@</a:t>
            </a:r>
            <a:r>
              <a:rPr lang="en-US" sz="2800" dirty="0" err="1"/>
              <a:t>jbogard</a:t>
            </a:r>
            <a:endParaRPr lang="en-US" sz="2800" dirty="0"/>
          </a:p>
          <a:p>
            <a:r>
              <a:rPr lang="en-US" sz="2800" dirty="0"/>
              <a:t>jimmybogard.com</a:t>
            </a:r>
          </a:p>
        </p:txBody>
      </p:sp>
      <p:pic>
        <p:nvPicPr>
          <p:cNvPr id="70658" name="Picture 2" descr="Image result for value stream mapping book">
            <a:extLst>
              <a:ext uri="{FF2B5EF4-FFF2-40B4-BE49-F238E27FC236}">
                <a16:creationId xmlns:a16="http://schemas.microsoft.com/office/drawing/2014/main" id="{B6703B94-3500-4898-9200-443617272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321" y="2953865"/>
            <a:ext cx="2174509" cy="323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0" name="Picture 4" descr="Image result for phoenix project book">
            <a:extLst>
              <a:ext uri="{FF2B5EF4-FFF2-40B4-BE49-F238E27FC236}">
                <a16:creationId xmlns:a16="http://schemas.microsoft.com/office/drawing/2014/main" id="{E2DF7A9A-2AC9-418B-9304-6537AF9BA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54" y="2732800"/>
            <a:ext cx="2209994" cy="330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storage.pardot.com/52582/22896/headspring_weblogo.png">
            <a:extLst>
              <a:ext uri="{FF2B5EF4-FFF2-40B4-BE49-F238E27FC236}">
                <a16:creationId xmlns:a16="http://schemas.microsoft.com/office/drawing/2014/main" id="{5597FADC-C714-412D-978D-79AB79154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312" y="4779391"/>
            <a:ext cx="4541375" cy="82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42424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F364C-52CA-41C1-9A5C-5C1DEACB9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IT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B02BA-275E-4A10-9E02-F9E273B728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Modernize delivery</a:t>
            </a:r>
          </a:p>
          <a:p>
            <a:endParaRPr lang="en-US" dirty="0"/>
          </a:p>
          <a:p>
            <a:r>
              <a:rPr lang="en-US" dirty="0"/>
              <a:t>Enable agility</a:t>
            </a:r>
          </a:p>
          <a:p>
            <a:endParaRPr lang="en-US" dirty="0"/>
          </a:p>
          <a:p>
            <a:r>
              <a:rPr lang="en-US" dirty="0"/>
              <a:t>Enable DevOps culture</a:t>
            </a:r>
          </a:p>
        </p:txBody>
      </p:sp>
      <p:pic>
        <p:nvPicPr>
          <p:cNvPr id="5122" name="Picture 2" descr="Image result for octopus deploy">
            <a:extLst>
              <a:ext uri="{FF2B5EF4-FFF2-40B4-BE49-F238E27FC236}">
                <a16:creationId xmlns:a16="http://schemas.microsoft.com/office/drawing/2014/main" id="{685C8E00-C575-4423-A368-8E3295768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832" y="2404949"/>
            <a:ext cx="4822708" cy="233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835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E419A-E66D-45B8-84CF-3C0A02245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4-Step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8BC2AA-F6AD-4CCF-8BE8-F84661A70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21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mountain valley view">
            <a:extLst>
              <a:ext uri="{FF2B5EF4-FFF2-40B4-BE49-F238E27FC236}">
                <a16:creationId xmlns:a16="http://schemas.microsoft.com/office/drawing/2014/main" id="{508C2A20-1AE6-4A02-9EE7-8BBA6FBBB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764" y="0"/>
            <a:ext cx="5152236" cy="686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335559" y="2885164"/>
            <a:ext cx="61113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Perspective</a:t>
            </a:r>
          </a:p>
        </p:txBody>
      </p:sp>
    </p:spTree>
    <p:extLst>
      <p:ext uri="{BB962C8B-B14F-4D97-AF65-F5344CB8AC3E}">
        <p14:creationId xmlns:p14="http://schemas.microsoft.com/office/powerpoint/2010/main" val="17817333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yqJJ7TVybia62ONwysKa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YDDVOyZSvYcPCgmo8HGX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LoIctk0mYSUZbbRn9ct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YDDVOyZSvYcPCgmo8HGX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LoIctk0mYSUZbbRn9ct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">
      <a:majorFont>
        <a:latin typeface="Consolas"/>
        <a:ea typeface=""/>
        <a:cs typeface=""/>
      </a:majorFont>
      <a:minorFont>
        <a:latin typeface="Consola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41211</TotalTime>
  <Words>728</Words>
  <Application>Microsoft Office PowerPoint</Application>
  <PresentationFormat>Widescreen</PresentationFormat>
  <Paragraphs>240</Paragraphs>
  <Slides>66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0" baseType="lpstr">
      <vt:lpstr>Arial</vt:lpstr>
      <vt:lpstr>Calibri</vt:lpstr>
      <vt:lpstr>Consolas</vt:lpstr>
      <vt:lpstr>Office Theme</vt:lpstr>
      <vt:lpstr>Splitting the Monolith</vt:lpstr>
      <vt:lpstr>Monolith Case Study</vt:lpstr>
      <vt:lpstr>Life Insurance and Annuities</vt:lpstr>
      <vt:lpstr>Monolith:  Software whose design, information model, and interface combine multiple competing and interfering domains into one single application and data model.</vt:lpstr>
      <vt:lpstr>Microservice:  A service with a design focus towards the smallest autonomous boundary.</vt:lpstr>
      <vt:lpstr>Main Business Challenges</vt:lpstr>
      <vt:lpstr>Main IT Challenges</vt:lpstr>
      <vt:lpstr>4-Step Strategy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Goals</vt:lpstr>
      <vt:lpstr>PowerPoint Presentation</vt:lpstr>
      <vt:lpstr>PowerPoint Presentation</vt:lpstr>
      <vt:lpstr>PowerPoint Presentation</vt:lpstr>
      <vt:lpstr>Mapping</vt:lpstr>
      <vt:lpstr>PowerPoint Presentation</vt:lpstr>
      <vt:lpstr>PowerPoint Presentation</vt:lpstr>
      <vt:lpstr>PowerPoint Presentation</vt:lpstr>
      <vt:lpstr>PowerPoint Presentation</vt:lpstr>
      <vt:lpstr>Cataloging Technologies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boundaries will be wrong!  (Plan accordingly)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Migrating Data Paths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Staging Teams</vt:lpstr>
      <vt:lpstr>PowerPoint Presentation</vt:lpstr>
      <vt:lpstr>Final Lessons</vt:lpstr>
      <vt:lpstr>Splitting the Monolith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World Polyglot Persistence</dc:title>
  <dc:creator>Jimmy Bogard</dc:creator>
  <cp:lastModifiedBy>Jimmy Bogard</cp:lastModifiedBy>
  <cp:revision>302</cp:revision>
  <dcterms:created xsi:type="dcterms:W3CDTF">2012-11-28T22:04:34Z</dcterms:created>
  <dcterms:modified xsi:type="dcterms:W3CDTF">2019-11-07T04:53:55Z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DocumentId">
    <vt:lpwstr>1BRYX5b7CSZzNoyeOGnTrx5phwLaY4L7Zlf4dR6BDcn4</vt:lpwstr>
  </property>
  <property fmtid="{D5CDD505-2E9C-101B-9397-08002B2CF9AE}" pid="3" name="Google.Documents.RevisionId">
    <vt:lpwstr>15613190130769348883</vt:lpwstr>
  </property>
  <property fmtid="{D5CDD505-2E9C-101B-9397-08002B2CF9AE}" pid="4" name="Google.Documents.PluginVersion">
    <vt:lpwstr>2.0.2662.553</vt:lpwstr>
  </property>
  <property fmtid="{D5CDD505-2E9C-101B-9397-08002B2CF9AE}" pid="5" name="Google.Documents.MergeIncapabilityFlags">
    <vt:i4>0</vt:i4>
  </property>
  <property fmtid="{D5CDD505-2E9C-101B-9397-08002B2CF9AE}" pid="6" name="Google.Documents.Tracking">
    <vt:lpwstr>true</vt:lpwstr>
  </property>
</Properties>
</file>